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2" r:id="rId2"/>
    <p:sldId id="275" r:id="rId3"/>
    <p:sldId id="260" r:id="rId4"/>
    <p:sldId id="276" r:id="rId5"/>
    <p:sldId id="268" r:id="rId6"/>
    <p:sldId id="269" r:id="rId7"/>
    <p:sldId id="267" r:id="rId8"/>
    <p:sldId id="271" r:id="rId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9" autoAdjust="0"/>
    <p:restoredTop sz="60000" autoAdjust="0"/>
  </p:normalViewPr>
  <p:slideViewPr>
    <p:cSldViewPr snapToGrid="0" snapToObjects="1">
      <p:cViewPr varScale="1">
        <p:scale>
          <a:sx n="73" d="100"/>
          <a:sy n="73" d="100"/>
        </p:scale>
        <p:origin x="66" y="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nvfileserver1\DATA03\DRS\docs\HIV-AIDS\CND%202017\Intersessional%20Jan2017\Book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226455416426"/>
          <c:y val="6.13187195334461E-2"/>
          <c:w val="0.85979392704452795"/>
          <c:h val="0.86774881382128299"/>
        </c:manualLayout>
      </c:layout>
      <c:lineChart>
        <c:grouping val="standard"/>
        <c:varyColors val="0"/>
        <c:ser>
          <c:idx val="0"/>
          <c:order val="0"/>
          <c:tx>
            <c:strRef>
              <c:f>'new infections'!$C$12</c:f>
              <c:strCache>
                <c:ptCount val="1"/>
                <c:pt idx="0">
                  <c:v>number of new HIV infections among PWUD (thousands)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numRef>
              <c:f>'new infections'!$D$11:$H$11</c:f>
              <c:numCache>
                <c:formatCode>General</c:formatCode>
                <c:ptCount val="5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</c:numCache>
            </c:numRef>
          </c:cat>
          <c:val>
            <c:numRef>
              <c:f>'new infections'!$D$12:$H$12</c:f>
              <c:numCache>
                <c:formatCode>General</c:formatCode>
                <c:ptCount val="5"/>
                <c:pt idx="0">
                  <c:v>114</c:v>
                </c:pt>
                <c:pt idx="1">
                  <c:v>152</c:v>
                </c:pt>
                <c:pt idx="2">
                  <c:v>28.5</c:v>
                </c:pt>
                <c:pt idx="3">
                  <c:v>21.85</c:v>
                </c:pt>
                <c:pt idx="4">
                  <c:v>15.2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C81-47EA-B205-576E672B7F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316816"/>
        <c:axId val="220317200"/>
      </c:lineChart>
      <c:dateAx>
        <c:axId val="22031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20317200"/>
        <c:crosses val="autoZero"/>
        <c:auto val="0"/>
        <c:lblOffset val="100"/>
        <c:baseTimeUnit val="days"/>
        <c:majorUnit val="5"/>
        <c:majorTimeUnit val="days"/>
      </c:dateAx>
      <c:valAx>
        <c:axId val="2203172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Number of new HIV infections among PWID (thousands)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316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9157D-4CB4-4271-BEF5-FEA11C8DE86E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EC068-7379-4EC5-BCDA-9440592BD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90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C068-7379-4EC5-BCDA-9440592BDEE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9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C068-7379-4EC5-BCDA-9440592BDE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9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C068-7379-4EC5-BCDA-9440592BDEE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71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.png"/><Relationship Id="rId5" Type="http://schemas.microsoft.com/office/2007/relationships/media" Target="../media/media3.mp4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3530F-A8C5-4859-A7C5-671056A766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Drugs, Drug policy, Harm Reduction: A Reality Check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DB3853-DADC-4CAF-9885-9CA21FFEA3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Judy Chang </a:t>
            </a:r>
          </a:p>
          <a:p>
            <a:r>
              <a:rPr lang="en-GB" dirty="0"/>
              <a:t>Executive Director, INPUD </a:t>
            </a:r>
          </a:p>
        </p:txBody>
      </p:sp>
    </p:spTree>
    <p:extLst>
      <p:ext uri="{BB962C8B-B14F-4D97-AF65-F5344CB8AC3E}">
        <p14:creationId xmlns:p14="http://schemas.microsoft.com/office/powerpoint/2010/main" val="297681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4BF8ED-5795-42C4-A38D-10086E0A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47" y="4800600"/>
            <a:ext cx="7061981" cy="56673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Drugs, Drug Policy, Harm Reduction: A Reality Check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DB94-61D0-4707-A99D-16D54C07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GB" sz="2000" dirty="0"/>
              <a:t>The Perspective of People who use Drugs 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62A96D-9C6C-4C87-BE7E-6284886C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86" y="227959"/>
            <a:ext cx="3232624" cy="45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9"/>
            <a:ext cx="8229600" cy="1143000"/>
          </a:xfrm>
        </p:spPr>
        <p:txBody>
          <a:bodyPr/>
          <a:lstStyle/>
          <a:p>
            <a:r>
              <a:rPr lang="it-IT" dirty="0"/>
              <a:t>Drug use Worldwide and HIV </a:t>
            </a:r>
            <a:endParaRPr lang="en-US" dirty="0"/>
          </a:p>
        </p:txBody>
      </p:sp>
      <p:graphicFrame>
        <p:nvGraphicFramePr>
          <p:cNvPr id="4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91206"/>
              </p:ext>
            </p:extLst>
          </p:nvPr>
        </p:nvGraphicFramePr>
        <p:xfrm>
          <a:off x="287016" y="1101110"/>
          <a:ext cx="88569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2"/>
          <p:cNvSpPr/>
          <p:nvPr/>
        </p:nvSpPr>
        <p:spPr>
          <a:xfrm>
            <a:off x="3195778" y="1114649"/>
            <a:ext cx="1872208" cy="6480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kern="1200" dirty="0">
                <a:solidFill>
                  <a:schemeClr val="bg1"/>
                </a:solidFill>
              </a:rPr>
              <a:t>We were here at end of  2015</a:t>
            </a:r>
          </a:p>
          <a:p>
            <a:pPr algn="ctr"/>
            <a:r>
              <a:rPr lang="en-GB" sz="1400" b="1" kern="1200" dirty="0">
                <a:solidFill>
                  <a:schemeClr val="bg1"/>
                </a:solidFill>
              </a:rPr>
              <a:t>+33%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464" y="3294116"/>
            <a:ext cx="2056323" cy="193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9137" y="3824123"/>
            <a:ext cx="2316769" cy="170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6"/>
          <p:cNvSpPr/>
          <p:nvPr/>
        </p:nvSpPr>
        <p:spPr>
          <a:xfrm>
            <a:off x="1829202" y="4234117"/>
            <a:ext cx="1872208" cy="720080"/>
          </a:xfrm>
          <a:prstGeom prst="wedgeEllipseCallout">
            <a:avLst>
              <a:gd name="adj1" fmla="val -3198"/>
              <a:gd name="adj2" fmla="val -464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kern="1200" dirty="0"/>
              <a:t>M</a:t>
            </a:r>
            <a:r>
              <a:rPr lang="en-GB" sz="1200" b="1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issed 50% reduction target  (UNGASS)</a:t>
            </a:r>
            <a:endParaRPr lang="en-GB" sz="1200" b="1" kern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12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Criminalization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an </a:t>
            </a:r>
            <a:r>
              <a:rPr lang="it-IT" dirty="0" err="1" smtClean="0"/>
              <a:t>Intervention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9594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 err="1" smtClean="0"/>
              <a:t>Evidence</a:t>
            </a:r>
            <a:r>
              <a:rPr lang="it-IT" sz="2400" i="1" dirty="0" smtClean="0"/>
              <a:t> </a:t>
            </a:r>
            <a:r>
              <a:rPr lang="it-IT" sz="2400" i="1" dirty="0" err="1"/>
              <a:t>presented</a:t>
            </a:r>
            <a:r>
              <a:rPr lang="it-IT" sz="2400" i="1" dirty="0"/>
              <a:t> </a:t>
            </a:r>
            <a:r>
              <a:rPr lang="it-IT" sz="2400" i="1" dirty="0" err="1"/>
              <a:t>here</a:t>
            </a:r>
            <a:r>
              <a:rPr lang="it-IT" sz="2400" i="1" dirty="0"/>
              <a:t> </a:t>
            </a:r>
            <a:r>
              <a:rPr lang="it-IT" sz="2400" i="1" dirty="0" err="1"/>
              <a:t>indicates</a:t>
            </a:r>
            <a:r>
              <a:rPr lang="it-IT" sz="2400" i="1" dirty="0"/>
              <a:t> </a:t>
            </a:r>
            <a:r>
              <a:rPr lang="it-IT" sz="2400" i="1" dirty="0" err="1"/>
              <a:t>that</a:t>
            </a:r>
            <a:r>
              <a:rPr lang="it-IT" sz="2400" i="1" dirty="0"/>
              <a:t>, in the </a:t>
            </a:r>
            <a:r>
              <a:rPr lang="it-IT" sz="2400" i="1" dirty="0" err="1"/>
              <a:t>absence</a:t>
            </a:r>
            <a:r>
              <a:rPr lang="it-IT" sz="2400" i="1" dirty="0"/>
              <a:t> of </a:t>
            </a:r>
            <a:r>
              <a:rPr lang="it-IT" sz="2400" i="1" dirty="0" err="1"/>
              <a:t>reforms</a:t>
            </a:r>
            <a:r>
              <a:rPr lang="it-IT" sz="2400" i="1" dirty="0"/>
              <a:t> to </a:t>
            </a:r>
            <a:r>
              <a:rPr lang="it-IT" sz="2400" i="1" dirty="0" err="1"/>
              <a:t>current</a:t>
            </a:r>
            <a:r>
              <a:rPr lang="it-IT" sz="2400" i="1" dirty="0"/>
              <a:t> </a:t>
            </a:r>
            <a:r>
              <a:rPr lang="it-IT" sz="2400" i="1" dirty="0" err="1"/>
              <a:t>legal</a:t>
            </a:r>
            <a:r>
              <a:rPr lang="it-IT" sz="2400" i="1" dirty="0"/>
              <a:t> and policy </a:t>
            </a:r>
            <a:r>
              <a:rPr lang="it-IT" sz="2400" i="1" dirty="0" err="1"/>
              <a:t>frameworks</a:t>
            </a:r>
            <a:r>
              <a:rPr lang="it-IT" sz="2400" i="1" dirty="0"/>
              <a:t>, </a:t>
            </a:r>
            <a:r>
              <a:rPr lang="it-IT" sz="2400" i="1" dirty="0" err="1"/>
              <a:t>attempts</a:t>
            </a:r>
            <a:r>
              <a:rPr lang="it-IT" sz="2400" i="1" dirty="0"/>
              <a:t> to end </a:t>
            </a:r>
            <a:r>
              <a:rPr lang="it-IT" sz="2400" i="1" dirty="0" err="1"/>
              <a:t>both</a:t>
            </a:r>
            <a:r>
              <a:rPr lang="it-IT" sz="2400" i="1" dirty="0"/>
              <a:t> the HIV and HCV </a:t>
            </a:r>
            <a:r>
              <a:rPr lang="it-IT" sz="2400" i="1" dirty="0" err="1"/>
              <a:t>epidemics</a:t>
            </a:r>
            <a:r>
              <a:rPr lang="it-IT" sz="2400" i="1" dirty="0"/>
              <a:t>, and to reduce the </a:t>
            </a:r>
            <a:r>
              <a:rPr lang="it-IT" sz="2400" i="1" dirty="0" err="1"/>
              <a:t>harms</a:t>
            </a:r>
            <a:r>
              <a:rPr lang="it-IT" sz="2400" i="1" dirty="0"/>
              <a:t> </a:t>
            </a:r>
            <a:r>
              <a:rPr lang="it-IT" sz="2400" i="1" dirty="0" err="1"/>
              <a:t>associated</a:t>
            </a:r>
            <a:r>
              <a:rPr lang="it-IT" sz="2400" i="1" dirty="0"/>
              <a:t> with </a:t>
            </a:r>
            <a:r>
              <a:rPr lang="it-IT" sz="2400" i="1" dirty="0" err="1"/>
              <a:t>injection</a:t>
            </a:r>
            <a:r>
              <a:rPr lang="it-IT" sz="2400" i="1" dirty="0"/>
              <a:t> </a:t>
            </a:r>
            <a:r>
              <a:rPr lang="it-IT" sz="2400" i="1" dirty="0" err="1"/>
              <a:t>drug</a:t>
            </a:r>
            <a:r>
              <a:rPr lang="it-IT" sz="2400" i="1" dirty="0"/>
              <a:t> use, </a:t>
            </a:r>
            <a:r>
              <a:rPr lang="it-IT" sz="2400" i="1" dirty="0" err="1"/>
              <a:t>will</a:t>
            </a:r>
            <a:r>
              <a:rPr lang="it-IT" sz="2400" i="1" dirty="0"/>
              <a:t> continue to </a:t>
            </a:r>
            <a:r>
              <a:rPr lang="it-IT" sz="2400" i="1" dirty="0" err="1"/>
              <a:t>fail</a:t>
            </a:r>
            <a:r>
              <a:rPr lang="it-IT" sz="2400" i="1" dirty="0"/>
              <a:t>. </a:t>
            </a:r>
            <a:r>
              <a:rPr lang="it-IT" sz="2400" i="1" dirty="0" err="1"/>
              <a:t>What</a:t>
            </a:r>
            <a:r>
              <a:rPr lang="it-IT" sz="2400" i="1" dirty="0"/>
              <a:t> </a:t>
            </a:r>
            <a:r>
              <a:rPr lang="it-IT" sz="2400" i="1" dirty="0" err="1"/>
              <a:t>DeBeck</a:t>
            </a:r>
            <a:r>
              <a:rPr lang="it-IT" sz="2400" i="1" dirty="0"/>
              <a:t> and </a:t>
            </a:r>
            <a:r>
              <a:rPr lang="it-IT" sz="2400" i="1" dirty="0" err="1"/>
              <a:t>her</a:t>
            </a:r>
            <a:r>
              <a:rPr lang="it-IT" sz="2400" i="1" dirty="0"/>
              <a:t> </a:t>
            </a:r>
            <a:r>
              <a:rPr lang="it-IT" sz="2400" i="1" dirty="0" err="1"/>
              <a:t>colleagues</a:t>
            </a:r>
            <a:r>
              <a:rPr lang="it-IT" sz="2400" i="1" dirty="0"/>
              <a:t> </a:t>
            </a:r>
            <a:r>
              <a:rPr lang="it-IT" sz="2400" i="1" dirty="0" err="1"/>
              <a:t>have</a:t>
            </a:r>
            <a:r>
              <a:rPr lang="it-IT" sz="2400" i="1" dirty="0"/>
              <a:t> </a:t>
            </a:r>
            <a:r>
              <a:rPr lang="it-IT" sz="2400" i="1" dirty="0" err="1"/>
              <a:t>given</a:t>
            </a:r>
            <a:r>
              <a:rPr lang="it-IT" sz="2400" i="1" dirty="0"/>
              <a:t> </a:t>
            </a:r>
            <a:r>
              <a:rPr lang="it-IT" sz="2400" i="1" dirty="0" err="1"/>
              <a:t>us</a:t>
            </a:r>
            <a:r>
              <a:rPr lang="it-IT" sz="2400" i="1" dirty="0"/>
              <a:t> </a:t>
            </a:r>
            <a:r>
              <a:rPr lang="it-IT" sz="2400" i="1" dirty="0" err="1"/>
              <a:t>is</a:t>
            </a:r>
            <a:r>
              <a:rPr lang="it-IT" sz="2400" i="1" dirty="0"/>
              <a:t> the </a:t>
            </a:r>
            <a:r>
              <a:rPr lang="it-IT" sz="2400" i="1" dirty="0" err="1"/>
              <a:t>evidence</a:t>
            </a:r>
            <a:r>
              <a:rPr lang="it-IT" sz="2400" i="1" dirty="0"/>
              <a:t>. </a:t>
            </a:r>
            <a:r>
              <a:rPr lang="it-IT" sz="2400" i="1" dirty="0" err="1"/>
              <a:t>What</a:t>
            </a:r>
            <a:r>
              <a:rPr lang="it-IT" sz="2400" i="1" dirty="0"/>
              <a:t> </a:t>
            </a:r>
            <a:r>
              <a:rPr lang="it-IT" sz="2400" i="1" dirty="0" err="1"/>
              <a:t>we</a:t>
            </a:r>
            <a:r>
              <a:rPr lang="it-IT" sz="2400" i="1" dirty="0"/>
              <a:t> </a:t>
            </a:r>
            <a:r>
              <a:rPr lang="it-IT" sz="2400" i="1" dirty="0" err="1"/>
              <a:t>need</a:t>
            </a:r>
            <a:r>
              <a:rPr lang="it-IT" sz="2400" i="1" dirty="0"/>
              <a:t> </a:t>
            </a:r>
            <a:r>
              <a:rPr lang="it-IT" sz="2400" i="1" dirty="0" err="1"/>
              <a:t>now</a:t>
            </a:r>
            <a:r>
              <a:rPr lang="it-IT" sz="2400" i="1" dirty="0"/>
              <a:t> </a:t>
            </a:r>
            <a:r>
              <a:rPr lang="it-IT" sz="2400" i="1" dirty="0" err="1"/>
              <a:t>is</a:t>
            </a:r>
            <a:r>
              <a:rPr lang="it-IT" sz="2400" i="1" dirty="0"/>
              <a:t> the </a:t>
            </a:r>
            <a:r>
              <a:rPr lang="it-IT" sz="2400" i="1" dirty="0" err="1"/>
              <a:t>political</a:t>
            </a:r>
            <a:r>
              <a:rPr lang="it-IT" sz="2400" i="1" dirty="0"/>
              <a:t> </a:t>
            </a:r>
            <a:r>
              <a:rPr lang="it-IT" sz="2400" i="1" dirty="0" err="1"/>
              <a:t>will</a:t>
            </a:r>
            <a:r>
              <a:rPr lang="it-IT" sz="2400" i="1" dirty="0"/>
              <a:t> and the </a:t>
            </a:r>
            <a:r>
              <a:rPr lang="it-IT" sz="2400" i="1" dirty="0" err="1"/>
              <a:t>courage</a:t>
            </a:r>
            <a:r>
              <a:rPr lang="it-IT" sz="2400" i="1" dirty="0"/>
              <a:t> </a:t>
            </a:r>
            <a:r>
              <a:rPr lang="it-IT" sz="2400" i="1" dirty="0" smtClean="0"/>
              <a:t>to </a:t>
            </a:r>
            <a:r>
              <a:rPr lang="it-IT" sz="2400" i="1" dirty="0" err="1" smtClean="0"/>
              <a:t>act</a:t>
            </a:r>
            <a:r>
              <a:rPr lang="it-IT" sz="2400" i="1" dirty="0" smtClean="0"/>
              <a:t> </a:t>
            </a:r>
            <a:r>
              <a:rPr lang="it-IT" sz="2400" dirty="0" smtClean="0"/>
              <a:t>(Maher &amp; </a:t>
            </a:r>
            <a:r>
              <a:rPr lang="it-IT" sz="2400" dirty="0" err="1" smtClean="0"/>
              <a:t>Dixon</a:t>
            </a:r>
            <a:r>
              <a:rPr lang="it-IT" sz="2400" dirty="0" smtClean="0"/>
              <a:t> 2017, The Lancet) 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553" y="3920031"/>
            <a:ext cx="3230238" cy="23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55300-FDC4-4411-9FAB-CC22AE64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Prohibitionist Drug Policy, Violence &amp; HIV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7CA123-FAEA-4225-A6B3-A1F11594B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55" y="1532495"/>
            <a:ext cx="4234377" cy="1939381"/>
          </a:xfrm>
          <a:prstGeom prst="rect">
            <a:avLst/>
          </a:prstGeom>
        </p:spPr>
      </p:pic>
      <p:pic>
        <p:nvPicPr>
          <p:cNvPr id="6" name="Stop Duterte Now - Messaget to Duterte 1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325" y="4104050"/>
            <a:ext cx="3367636" cy="1894296"/>
          </a:xfrm>
        </p:spPr>
      </p:pic>
      <p:pic>
        <p:nvPicPr>
          <p:cNvPr id="5" name="Stop Duterte Now - Message to Duterte 2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8338" y="4103441"/>
            <a:ext cx="3367636" cy="1894905"/>
          </a:xfrm>
        </p:spPr>
      </p:pic>
      <p:pic>
        <p:nvPicPr>
          <p:cNvPr id="7" name="Stop Duterte Now - Message to Duterte 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18338" y="1555037"/>
            <a:ext cx="3367636" cy="18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2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B499A1-DD44-4A8E-9FD3-728F540E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Drug Policy as a Means of Social Control By Governments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0B1461-0FC1-40D5-A082-95BF068CC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 algn="ctr">
              <a:buNone/>
            </a:pPr>
            <a:endParaRPr lang="it-IT" sz="2400" i="1" dirty="0" smtClean="0"/>
          </a:p>
          <a:p>
            <a:pPr marL="0" indent="0" algn="ctr">
              <a:buNone/>
            </a:pPr>
            <a:r>
              <a:rPr lang="it-IT" sz="2400" i="1" dirty="0" smtClean="0"/>
              <a:t>“</a:t>
            </a:r>
            <a:r>
              <a:rPr lang="it-IT" sz="2400" i="1" dirty="0" err="1"/>
              <a:t>It</a:t>
            </a:r>
            <a:r>
              <a:rPr lang="it-IT" sz="2400" i="1" dirty="0"/>
              <a:t> </a:t>
            </a:r>
            <a:r>
              <a:rPr lang="it-IT" sz="2400" i="1" dirty="0" err="1"/>
              <a:t>is</a:t>
            </a:r>
            <a:r>
              <a:rPr lang="it-IT" sz="2400" i="1" dirty="0"/>
              <a:t> </a:t>
            </a:r>
            <a:r>
              <a:rPr lang="it-IT" sz="2400" i="1" dirty="0" err="1"/>
              <a:t>not</a:t>
            </a:r>
            <a:r>
              <a:rPr lang="it-IT" sz="2400" i="1" dirty="0"/>
              <a:t> </a:t>
            </a:r>
            <a:r>
              <a:rPr lang="it-IT" sz="2400" i="1" dirty="0" err="1"/>
              <a:t>people</a:t>
            </a:r>
            <a:r>
              <a:rPr lang="it-IT" sz="2400" i="1" dirty="0"/>
              <a:t> </a:t>
            </a:r>
            <a:r>
              <a:rPr lang="it-IT" sz="2400" i="1" dirty="0" err="1"/>
              <a:t>who</a:t>
            </a:r>
            <a:r>
              <a:rPr lang="it-IT" sz="2400" i="1" dirty="0"/>
              <a:t> use </a:t>
            </a:r>
            <a:r>
              <a:rPr lang="it-IT" sz="2400" i="1" dirty="0" err="1"/>
              <a:t>drugs</a:t>
            </a:r>
            <a:r>
              <a:rPr lang="it-IT" sz="2400" i="1" dirty="0"/>
              <a:t> </a:t>
            </a:r>
            <a:r>
              <a:rPr lang="it-IT" sz="2400" i="1" dirty="0" err="1"/>
              <a:t>who</a:t>
            </a:r>
            <a:r>
              <a:rPr lang="it-IT" sz="2400" i="1" dirty="0"/>
              <a:t> are </a:t>
            </a:r>
            <a:r>
              <a:rPr lang="it-IT" sz="2400" i="1" dirty="0" err="1"/>
              <a:t>broken</a:t>
            </a:r>
            <a:r>
              <a:rPr lang="it-IT" sz="2400" i="1" dirty="0"/>
              <a:t>, </a:t>
            </a:r>
            <a:r>
              <a:rPr lang="it-IT" sz="2400" i="1" dirty="0" err="1"/>
              <a:t>but</a:t>
            </a:r>
            <a:r>
              <a:rPr lang="it-IT" sz="2400" i="1" dirty="0"/>
              <a:t> the </a:t>
            </a:r>
            <a:r>
              <a:rPr lang="it-IT" sz="2400" i="1" dirty="0" err="1"/>
              <a:t>system</a:t>
            </a:r>
            <a:r>
              <a:rPr lang="it-IT" sz="2400" i="1" dirty="0"/>
              <a:t> </a:t>
            </a:r>
            <a:r>
              <a:rPr lang="it-IT" sz="2400" i="1" dirty="0" err="1"/>
              <a:t>that</a:t>
            </a:r>
            <a:r>
              <a:rPr lang="it-IT" sz="2400" i="1" dirty="0"/>
              <a:t> </a:t>
            </a:r>
            <a:r>
              <a:rPr lang="it-IT" sz="2400" i="1" dirty="0" err="1"/>
              <a:t>fails</a:t>
            </a:r>
            <a:r>
              <a:rPr lang="it-IT" sz="2400" i="1" dirty="0"/>
              <a:t> to </a:t>
            </a:r>
            <a:r>
              <a:rPr lang="it-IT" sz="2400" i="1" dirty="0" err="1"/>
              <a:t>address</a:t>
            </a:r>
            <a:r>
              <a:rPr lang="it-IT" sz="2400" i="1" dirty="0"/>
              <a:t> </a:t>
            </a:r>
            <a:r>
              <a:rPr lang="it-IT" sz="2400" i="1" dirty="0" err="1"/>
              <a:t>their</a:t>
            </a:r>
            <a:r>
              <a:rPr lang="it-IT" sz="2400" i="1" dirty="0"/>
              <a:t> </a:t>
            </a:r>
            <a:r>
              <a:rPr lang="it-IT" sz="2400" i="1" dirty="0" err="1"/>
              <a:t>needs</a:t>
            </a:r>
            <a:r>
              <a:rPr lang="it-IT" sz="2400" i="1" dirty="0"/>
              <a:t>.” </a:t>
            </a:r>
            <a:r>
              <a:rPr lang="it-IT" sz="2400" b="1" dirty="0"/>
              <a:t>Community </a:t>
            </a:r>
            <a:r>
              <a:rPr lang="it-IT" sz="2400" b="1" dirty="0" err="1"/>
              <a:t>Consultation</a:t>
            </a:r>
            <a:r>
              <a:rPr lang="it-IT" sz="2400" b="1" dirty="0"/>
              <a:t> </a:t>
            </a:r>
            <a:r>
              <a:rPr lang="it-IT" sz="2400" b="1" dirty="0" err="1"/>
              <a:t>participant</a:t>
            </a:r>
            <a:r>
              <a:rPr lang="it-IT" sz="2400" b="1" dirty="0"/>
              <a:t> </a:t>
            </a:r>
            <a:endParaRPr lang="it-IT" sz="2400" dirty="0"/>
          </a:p>
          <a:p>
            <a:endParaRPr lang="en-GB" dirty="0"/>
          </a:p>
        </p:txBody>
      </p:sp>
      <p:pic>
        <p:nvPicPr>
          <p:cNvPr id="4" name="Segnaposto contenuto 3" descr="chineserelaxing.gif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70" r="-25670"/>
          <a:stretch>
            <a:fillRect/>
          </a:stretch>
        </p:blipFill>
        <p:spPr>
          <a:xfrm>
            <a:off x="1330332" y="1417639"/>
            <a:ext cx="6978889" cy="35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74F90E-98DB-40C3-A5AD-0A13BD764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Harm Reduction at a Cross Roads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06B4C4-7433-4870-9944-7E2C3E73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World Bank</a:t>
            </a:r>
          </a:p>
          <a:p>
            <a:r>
              <a:rPr lang="en-GB" dirty="0"/>
              <a:t>Source: Mathers et al. (2010) – image from prevention coalition – or at least targets. </a:t>
            </a:r>
          </a:p>
          <a:p>
            <a:endParaRPr lang="en-GB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="" xmlns:a16="http://schemas.microsoft.com/office/drawing/2014/main" id="{C91D8780-B1A8-48FD-913E-024FA28E82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7" t="1774" r="37"/>
          <a:stretch/>
        </p:blipFill>
        <p:spPr>
          <a:xfrm>
            <a:off x="1828800" y="685799"/>
            <a:ext cx="5486400" cy="4041776"/>
          </a:xfrm>
        </p:spPr>
      </p:pic>
    </p:spTree>
    <p:extLst>
      <p:ext uri="{BB962C8B-B14F-4D97-AF65-F5344CB8AC3E}">
        <p14:creationId xmlns:p14="http://schemas.microsoft.com/office/powerpoint/2010/main" val="36528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00B562-6DAF-4BA5-BFFC-6BB90671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Nothing about us without 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D903F9F-CF63-4507-B245-C0BAFC71A3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434" b="18547"/>
          <a:stretch/>
        </p:blipFill>
        <p:spPr>
          <a:xfrm>
            <a:off x="422897" y="1417639"/>
            <a:ext cx="3836988" cy="261978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FB91ECF-4AB7-42C8-81EA-F8B81A761C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098" b="36096"/>
          <a:stretch/>
        </p:blipFill>
        <p:spPr>
          <a:xfrm>
            <a:off x="422897" y="3868615"/>
            <a:ext cx="7032980" cy="2335238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BD917C-6C9C-4C57-9697-615E9CD1ED5E}"/>
              </a:ext>
            </a:extLst>
          </p:cNvPr>
          <p:cNvSpPr/>
          <p:nvPr/>
        </p:nvSpPr>
        <p:spPr>
          <a:xfrm>
            <a:off x="4259885" y="15449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>
                <a:latin typeface="Raleway" panose="020B0503030101060003" pitchFamily="34" charset="0"/>
                <a:cs typeface="Arial" pitchFamily="34" charset="0"/>
              </a:rPr>
              <a:t>‘Drug user organizing draws upon the work of other movements for social justice. Heavily influenced by the AIDS movement, drug user organizing carries forward the Denver Principles, which reject victimization.’</a:t>
            </a:r>
          </a:p>
          <a:p>
            <a:r>
              <a:rPr lang="en-GB" b="1" dirty="0"/>
              <a:t>Excerpted from: Jennifer Flynn, Drug User Organizing Training Manual </a:t>
            </a:r>
          </a:p>
        </p:txBody>
      </p:sp>
    </p:spTree>
    <p:extLst>
      <p:ext uri="{BB962C8B-B14F-4D97-AF65-F5344CB8AC3E}">
        <p14:creationId xmlns:p14="http://schemas.microsoft.com/office/powerpoint/2010/main" val="3484696728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  <a:fontScheme name="NewsPrint">
    <a:majorFont>
      <a:latin typeface="Impact"/>
      <a:ea typeface=""/>
      <a:cs typeface=""/>
      <a:font script="Jpan" typeface="HGP創英角ｺﾞｼｯｸUB"/>
      <a:font script="Hang" typeface="HY견고딕"/>
      <a:font script="Hans" typeface="微软雅黑"/>
      <a:font script="Hant" typeface="微軟正黑體"/>
      <a:font script="Arab" typeface="Tahoma"/>
      <a:font script="Hebr" typeface="To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NewsPrint">
    <a:fillStyleLst>
      <a:solidFill>
        <a:schemeClr val="phClr"/>
      </a:solidFill>
      <a:gradFill rotWithShape="1">
        <a:gsLst>
          <a:gs pos="0">
            <a:schemeClr val="phClr">
              <a:tint val="37000"/>
              <a:hueMod val="100000"/>
              <a:satMod val="200000"/>
              <a:lumMod val="88000"/>
            </a:schemeClr>
          </a:gs>
          <a:gs pos="100000">
            <a:schemeClr val="phClr">
              <a:tint val="53000"/>
              <a:shade val="100000"/>
              <a:hueMod val="100000"/>
              <a:satMod val="350000"/>
              <a:lumMod val="79000"/>
            </a:schemeClr>
          </a:gs>
        </a:gsLst>
        <a:lin ang="5400000" scaled="1"/>
      </a:gradFill>
      <a:gradFill rotWithShape="1">
        <a:gsLst>
          <a:gs pos="0">
            <a:schemeClr val="phClr">
              <a:tint val="83000"/>
              <a:shade val="100000"/>
              <a:alpha val="100000"/>
              <a:hueMod val="100000"/>
              <a:satMod val="220000"/>
              <a:lumMod val="90000"/>
            </a:schemeClr>
          </a:gs>
          <a:gs pos="76000">
            <a:schemeClr val="phClr">
              <a:shade val="100000"/>
            </a:schemeClr>
          </a:gs>
          <a:gs pos="100000">
            <a:schemeClr val="phClr">
              <a:shade val="93000"/>
              <a:alpha val="100000"/>
              <a:satMod val="100000"/>
              <a:lumMod val="93000"/>
            </a:schemeClr>
          </a:gs>
        </a:gsLst>
        <a:path path="circle">
          <a:fillToRect l="15000" t="15000" r="100000" b="100000"/>
        </a:path>
      </a:gradFill>
    </a:fillStyleLst>
    <a:lnStyleLst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12700" dir="5280000" rotWithShape="0">
            <a:srgbClr val="000000">
              <a:alpha val="40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2700">
          <a:bevelT w="31750" h="127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3000"/>
            </a:schemeClr>
          </a:gs>
          <a:gs pos="100000">
            <a:schemeClr val="phClr">
              <a:shade val="55000"/>
            </a:schemeClr>
          </a:gs>
        </a:gsLst>
        <a:lin ang="5400000" scaled="1"/>
      </a:gradFill>
      <a:blipFill rotWithShape="1">
        <a:blip xmlns:r="http://schemas.openxmlformats.org/officeDocument/2006/relationships" r:embed="rId1">
          <a:duotone>
            <a:schemeClr val="phClr">
              <a:shade val="20000"/>
              <a:satMod val="350000"/>
              <a:lumMod val="125000"/>
            </a:schemeClr>
            <a:schemeClr val="phClr">
              <a:tint val="90000"/>
              <a:satMod val="25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7289</TotalTime>
  <Words>274</Words>
  <Application>Microsoft Office PowerPoint</Application>
  <PresentationFormat>On-screen Show (4:3)</PresentationFormat>
  <Paragraphs>31</Paragraphs>
  <Slides>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Raleway</vt:lpstr>
      <vt:lpstr>Roboto</vt:lpstr>
      <vt:lpstr>AIDS 2016_Template</vt:lpstr>
      <vt:lpstr>Drugs, Drug policy, Harm Reduction: A Reality Check </vt:lpstr>
      <vt:lpstr>Drugs, Drug Policy, Harm Reduction: A Reality Check </vt:lpstr>
      <vt:lpstr>Drug use Worldwide and HIV </vt:lpstr>
      <vt:lpstr>Criminalization as an Intervention </vt:lpstr>
      <vt:lpstr>Prohibitionist Drug Policy, Violence &amp; HIV </vt:lpstr>
      <vt:lpstr>Drug Policy as a Means of Social Control By Governments </vt:lpstr>
      <vt:lpstr>Harm Reduction at a Cross Roads </vt:lpstr>
      <vt:lpstr>Nothing about us without us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Saal</cp:lastModifiedBy>
  <cp:revision>66</cp:revision>
  <cp:lastPrinted>2017-01-16T15:31:13Z</cp:lastPrinted>
  <dcterms:created xsi:type="dcterms:W3CDTF">2017-01-13T09:09:35Z</dcterms:created>
  <dcterms:modified xsi:type="dcterms:W3CDTF">2018-07-25T08:22:44Z</dcterms:modified>
</cp:coreProperties>
</file>